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9"/>
      <p:bold r:id="rId30"/>
      <p:italic r:id="rId31"/>
      <p:boldItalic r:id="rId32"/>
    </p:embeddedFon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Oswald" pitchFamily="2" charset="7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374cad31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374cad31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374cad31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374cad31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6eab4b6b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6eab4b6b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6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374cad3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374cad3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6eab4b6b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6eab4b6b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374cad3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374cad3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eab4b6b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6eab4b6b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374cad3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374cad3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eab4b6b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6eab4b6b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5ae76eb7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5ae76eb7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b9297c8f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b9297c8f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6eab4b6b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6eab4b6b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374cad3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374cad3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767b9f3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767b9f3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374cad31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374cad31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374cad3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374cad31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374cad3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374cad3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374cad3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374cad3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374cad31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374cad31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374cad3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374cad3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374cad31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374cad31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6eab4b6b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6eab4b6b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5ae76eb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5ae76eb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6eab4b6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6eab4b6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5ae76eb7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5ae76eb7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idual_sum_of_squar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Cross-validation_(statistics)" TargetMode="External"/><Relationship Id="rId5" Type="http://schemas.openxmlformats.org/officeDocument/2006/relationships/hyperlink" Target="https://zone.ni.com/reference/en-XX/help/372458D-01/lvsysidconcepts/parameters_for_pe/" TargetMode="External"/><Relationship Id="rId4" Type="http://schemas.openxmlformats.org/officeDocument/2006/relationships/hyperlink" Target="https://en.wikipedia.org/wiki/Fisher%27s_exact_tes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ndard_devi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065804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Mean_squared_erro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17.png"/><Relationship Id="rId3" Type="http://schemas.microsoft.com/office/2007/relationships/media" Target="../media/media7.mp4"/><Relationship Id="rId7" Type="http://schemas.microsoft.com/office/2007/relationships/media" Target="../media/media9.mp4"/><Relationship Id="rId12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15.png"/><Relationship Id="rId5" Type="http://schemas.microsoft.com/office/2007/relationships/media" Target="../media/media8.mp4"/><Relationship Id="rId10" Type="http://schemas.openxmlformats.org/officeDocument/2006/relationships/notesSlide" Target="../notesSlides/notesSlide18.xml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ndard_devia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microsoft.com/office/2007/relationships/media" Target="../media/media5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4.mp4"/><Relationship Id="rId11" Type="http://schemas.openxmlformats.org/officeDocument/2006/relationships/image" Target="../media/image12.png"/><Relationship Id="rId5" Type="http://schemas.microsoft.com/office/2007/relationships/media" Target="../media/media4.mp4"/><Relationship Id="rId10" Type="http://schemas.openxmlformats.org/officeDocument/2006/relationships/image" Target="../media/image14.png"/><Relationship Id="rId4" Type="http://schemas.openxmlformats.org/officeDocument/2006/relationships/video" Target="../media/media5.mp4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sky0599/Progetto-IMA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filsky0599/Progetto-IMAD/blob/main/Scripts/live_script.mlx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onary_proce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Autocovariance" TargetMode="External"/><Relationship Id="rId5" Type="http://schemas.openxmlformats.org/officeDocument/2006/relationships/hyperlink" Target="https://en.wikipedia.org/wiki/Ergodic_process" TargetMode="External"/><Relationship Id="rId4" Type="http://schemas.openxmlformats.org/officeDocument/2006/relationships/hyperlink" Target="https://en.wikipedia.org/wiki/Discrete_time_and_continuous_ti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13350" y="1591450"/>
            <a:ext cx="5541300" cy="13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855" b="1">
                <a:solidFill>
                  <a:schemeClr val="lt2"/>
                </a:solidFill>
              </a:rPr>
              <a:t>Long-term time-series forecasting</a:t>
            </a:r>
            <a:endParaRPr sz="2122" i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11" i="1">
                <a:solidFill>
                  <a:schemeClr val="lt2"/>
                </a:solidFill>
              </a:rPr>
              <a:t>Gas consumption</a:t>
            </a:r>
            <a:endParaRPr sz="1711" i="1">
              <a:solidFill>
                <a:schemeClr val="lt2"/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274275" y="3342400"/>
            <a:ext cx="22806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1505" b="1" i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Members: </a:t>
            </a:r>
            <a:endParaRPr sz="871" i="1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297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81"/>
              <a:buFont typeface="Oswald"/>
              <a:buChar char="➔"/>
            </a:pPr>
            <a:r>
              <a:rPr lang="it" sz="1080" i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Francesco Amato</a:t>
            </a:r>
            <a:endParaRPr sz="1080" i="1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297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81"/>
              <a:buFont typeface="Oswald"/>
              <a:buChar char="➔"/>
            </a:pPr>
            <a:r>
              <a:rPr lang="it" sz="1080" i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Filippo Maria Rognoni</a:t>
            </a:r>
            <a:endParaRPr sz="1080" i="1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297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81"/>
              <a:buFont typeface="Oswald"/>
              <a:buChar char="➔"/>
            </a:pPr>
            <a:r>
              <a:rPr lang="it" sz="1080" i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Francesco Minaglia</a:t>
            </a:r>
            <a:endParaRPr sz="712"/>
          </a:p>
        </p:txBody>
      </p:sp>
      <p:sp>
        <p:nvSpPr>
          <p:cNvPr id="136" name="Google Shape;136;p13"/>
          <p:cNvSpPr txBox="1"/>
          <p:nvPr/>
        </p:nvSpPr>
        <p:spPr>
          <a:xfrm>
            <a:off x="7831950" y="4409025"/>
            <a:ext cx="722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it" sz="1002" i="1">
                <a:solidFill>
                  <a:srgbClr val="6D9EEB"/>
                </a:solidFill>
                <a:latin typeface="Oswald"/>
                <a:ea typeface="Oswald"/>
                <a:cs typeface="Oswald"/>
                <a:sym typeface="Oswald"/>
              </a:rPr>
              <a:t>05/2021</a:t>
            </a:r>
            <a:endParaRPr sz="1002" i="1">
              <a:solidFill>
                <a:srgbClr val="6D9EEB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3525" y="65225"/>
            <a:ext cx="652199" cy="83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Since we can identify the model through </a:t>
            </a:r>
            <a:r>
              <a:rPr lang="it" sz="1200" b="1"/>
              <a:t>different methodologies</a:t>
            </a:r>
            <a:r>
              <a:rPr lang="it" sz="1200"/>
              <a:t>, we chose some techniques to do this:</a:t>
            </a:r>
            <a:endParaRPr sz="1200"/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" sz="1200" b="1" u="sng">
                <a:solidFill>
                  <a:schemeClr val="hlink"/>
                </a:solidFill>
                <a:hlinkClick r:id="rId3" action="ppaction://hlinksldjump"/>
              </a:rPr>
              <a:t>Polynomial regression</a:t>
            </a:r>
            <a:endParaRPr sz="1200" b="1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 u="sng">
                <a:solidFill>
                  <a:schemeClr val="hlink"/>
                </a:solidFill>
                <a:hlinkClick r:id="rId4" action="ppaction://hlinksldjump"/>
              </a:rPr>
              <a:t>Neural network</a:t>
            </a:r>
            <a:endParaRPr sz="1200" b="1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 u="sng">
                <a:solidFill>
                  <a:schemeClr val="hlink"/>
                </a:solidFill>
                <a:hlinkClick r:id="rId5" action="ppaction://hlinksldjump"/>
              </a:rPr>
              <a:t>Harmonic regression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/>
              <a:t>As a criterion for the selection of the method that produces the final model, we chose the one that provides </a:t>
            </a:r>
            <a:r>
              <a:rPr lang="it" sz="1200" b="1"/>
              <a:t>better results</a:t>
            </a:r>
            <a:r>
              <a:rPr lang="it" sz="1200"/>
              <a:t> than the others (</a:t>
            </a:r>
            <a:r>
              <a:rPr lang="it" sz="1200" u="sng">
                <a:solidFill>
                  <a:schemeClr val="hlink"/>
                </a:solidFill>
                <a:hlinkClick r:id="rId6" action="ppaction://hlinksldjump"/>
              </a:rPr>
              <a:t>3.4 section</a:t>
            </a:r>
            <a:r>
              <a:rPr lang="it" sz="1200"/>
              <a:t>).</a:t>
            </a:r>
            <a:endParaRPr sz="1200"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 Model identification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1079850" y="1148350"/>
            <a:ext cx="71139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Creating different polynomial models and plotting them on graphs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Starting from a second degree polynomial model (gas consumption trend is not constant, nor plane). 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It seems like all the models are quite good, but how can we decide which is the best model? </a:t>
            </a:r>
            <a:endParaRPr sz="1200"/>
          </a:p>
          <a:p>
            <a:pPr marL="457200" lvl="0" indent="-3111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it" sz="1200" b="1" u="sng">
                <a:solidFill>
                  <a:schemeClr val="hlink"/>
                </a:solidFill>
                <a:hlinkClick r:id="rId3"/>
              </a:rPr>
              <a:t>SSR</a:t>
            </a:r>
            <a:r>
              <a:rPr lang="it" sz="1200" b="1"/>
              <a:t> </a:t>
            </a:r>
            <a:r>
              <a:rPr lang="it" sz="1200"/>
              <a:t>(not a good idea)                                        </a:t>
            </a:r>
            <a:r>
              <a:rPr lang="it" sz="983">
                <a:solidFill>
                  <a:schemeClr val="accent6"/>
                </a:solidFill>
                <a:highlight>
                  <a:schemeClr val="dk1"/>
                </a:highlight>
              </a:rPr>
              <a:t>More complex model always wins</a:t>
            </a:r>
            <a:endParaRPr sz="983">
              <a:solidFill>
                <a:schemeClr val="accent6"/>
              </a:solidFill>
              <a:highlight>
                <a:schemeClr val="dk1"/>
              </a:highlight>
            </a:endParaRPr>
          </a:p>
          <a:p>
            <a:pPr marL="457200" lvl="0" indent="-3070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35"/>
              <a:buFont typeface="Arial"/>
              <a:buAutoNum type="arabicPeriod"/>
            </a:pPr>
            <a:r>
              <a:rPr lang="it" sz="1235" b="1"/>
              <a:t>Figures of merit:</a:t>
            </a:r>
            <a:endParaRPr sz="1235" b="1"/>
          </a:p>
          <a:p>
            <a:pPr marL="914400" lvl="1" indent="-2921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it" sz="1000" b="1"/>
              <a:t>Subjective criterion  (</a:t>
            </a:r>
            <a:r>
              <a:rPr lang="it" sz="1000" b="1" i="1" u="sng">
                <a:solidFill>
                  <a:schemeClr val="hlink"/>
                </a:solidFill>
                <a:hlinkClick r:id="rId4"/>
              </a:rPr>
              <a:t>Test F</a:t>
            </a:r>
            <a:r>
              <a:rPr lang="it" sz="1000" b="1"/>
              <a:t>)                        </a:t>
            </a:r>
            <a:r>
              <a:rPr lang="it" sz="1000"/>
              <a:t>  </a:t>
            </a:r>
            <a:r>
              <a:rPr lang="it" sz="1000">
                <a:solidFill>
                  <a:schemeClr val="accent6"/>
                </a:solidFill>
              </a:rPr>
              <a:t>4th  wins</a:t>
            </a:r>
            <a:endParaRPr sz="1000">
              <a:solidFill>
                <a:schemeClr val="accent6"/>
              </a:solidFill>
            </a:endParaRPr>
          </a:p>
          <a:p>
            <a:pPr marL="914400" lvl="1" indent="-2921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it" sz="1000" b="1"/>
              <a:t>Objective criteria</a:t>
            </a:r>
            <a:r>
              <a:rPr lang="it" sz="1000"/>
              <a:t> </a:t>
            </a:r>
            <a:r>
              <a:rPr lang="it" sz="1000" b="1"/>
              <a:t> </a:t>
            </a:r>
            <a:r>
              <a:rPr lang="it" sz="1000"/>
              <a:t>( </a:t>
            </a:r>
            <a:r>
              <a:rPr lang="it" sz="1000" i="1" u="sng">
                <a:solidFill>
                  <a:schemeClr val="hlink"/>
                </a:solidFill>
                <a:hlinkClick r:id="rId5"/>
              </a:rPr>
              <a:t>AIC</a:t>
            </a:r>
            <a:r>
              <a:rPr lang="it" sz="1000" i="1" u="sng">
                <a:solidFill>
                  <a:schemeClr val="hlink"/>
                </a:solidFill>
                <a:hlinkClick r:id="rId5"/>
              </a:rPr>
              <a:t>, MDL, FPE</a:t>
            </a:r>
            <a:r>
              <a:rPr lang="it" sz="1000" i="1"/>
              <a:t> </a:t>
            </a:r>
            <a:r>
              <a:rPr lang="it" sz="1000"/>
              <a:t>)          </a:t>
            </a:r>
            <a:r>
              <a:rPr lang="it" sz="1000">
                <a:solidFill>
                  <a:schemeClr val="accent6"/>
                </a:solidFill>
              </a:rPr>
              <a:t>4th  wins</a:t>
            </a:r>
            <a:endParaRPr sz="1000">
              <a:solidFill>
                <a:schemeClr val="accent6"/>
              </a:solidFill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" sz="1200" b="1" u="sng">
                <a:solidFill>
                  <a:schemeClr val="hlink"/>
                </a:solidFill>
                <a:hlinkClick r:id="rId6"/>
              </a:rPr>
              <a:t>Cross-validation</a:t>
            </a:r>
            <a:r>
              <a:rPr lang="it" sz="1200" b="1"/>
              <a:t> </a:t>
            </a:r>
            <a:r>
              <a:rPr lang="it" sz="1200"/>
              <a:t>( first year gas consumption data to identify the model, second year gas consumption data for cross-validation).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/>
              <a:t>In order to choose the best polynomial model we will use cross-validation.</a:t>
            </a:r>
            <a:endParaRPr sz="1200"/>
          </a:p>
        </p:txBody>
      </p:sp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1154850" y="39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3.1 Polynomial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17" name="Google Shape;21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11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1154850" y="39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3.1 Polynomial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12</a:t>
            </a:fld>
            <a:endParaRPr/>
          </a:p>
        </p:txBody>
      </p:sp>
      <p:pic>
        <p:nvPicPr>
          <p:cNvPr id="6" name="2ndDegreePolynomialModel.mp4" descr="2ndDegreePolynomialModel.mp4">
            <a:hlinkClick r:id="" action="ppaction://media"/>
            <a:extLst>
              <a:ext uri="{FF2B5EF4-FFF2-40B4-BE49-F238E27FC236}">
                <a16:creationId xmlns:a16="http://schemas.microsoft.com/office/drawing/2014/main" id="{C9313F84-2F6B-C248-9DEF-1EA1304CC0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4850" y="972553"/>
            <a:ext cx="2805207" cy="2070263"/>
          </a:xfrm>
          <a:prstGeom prst="rect">
            <a:avLst/>
          </a:prstGeom>
        </p:spPr>
      </p:pic>
      <p:pic>
        <p:nvPicPr>
          <p:cNvPr id="7" name="3rdDegreePolynomialModel.mp4" descr="3rdDegreePolynomialModel.mp4">
            <a:hlinkClick r:id="" action="ppaction://media"/>
            <a:extLst>
              <a:ext uri="{FF2B5EF4-FFF2-40B4-BE49-F238E27FC236}">
                <a16:creationId xmlns:a16="http://schemas.microsoft.com/office/drawing/2014/main" id="{C27B9DC7-4CE2-F84E-BDB2-D264A30663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31824" y="1837541"/>
            <a:ext cx="3379209" cy="2466577"/>
          </a:xfrm>
          <a:prstGeom prst="rect">
            <a:avLst/>
          </a:prstGeom>
        </p:spPr>
      </p:pic>
      <p:pic>
        <p:nvPicPr>
          <p:cNvPr id="8" name="4thDegreePolynomialModel.mp4" descr="4thDegreePolynomialModel.mp4">
            <a:hlinkClick r:id="" action="ppaction://media"/>
            <a:extLst>
              <a:ext uri="{FF2B5EF4-FFF2-40B4-BE49-F238E27FC236}">
                <a16:creationId xmlns:a16="http://schemas.microsoft.com/office/drawing/2014/main" id="{7D719434-F461-A745-A943-D9F2CE57531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4851" y="3070830"/>
            <a:ext cx="2805206" cy="19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165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8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7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1297500" y="908000"/>
            <a:ext cx="52503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/>
              <a:t>Polynomial models results, identification</a:t>
            </a:r>
            <a:endParaRPr sz="12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 i="1"/>
              <a:t>Cross-validation:</a:t>
            </a:r>
            <a:endParaRPr sz="12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 i="1"/>
              <a:t>Polynomial models results, cross-validation: </a:t>
            </a:r>
            <a:endParaRPr sz="1200" i="1"/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3.1 Polynomial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1633275" y="1307850"/>
            <a:ext cx="5067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Polynomial model degree:         SSR_Identification        TEST F           AIC           FPE          MDL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2°                                                      2.6444e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1.673e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12.52        2.733e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12.60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3°                                                      2.1417e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83.09           12.33        2.262e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12.44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4°                                   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1.8057e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64.84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12.18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1.960e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12.35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829100" y="3751225"/>
            <a:ext cx="3396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Polynomial model degree:         SSR_Validation           SD  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2°                                                2.1648e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24.38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3°                            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1.9883e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23.37</a:t>
            </a:r>
            <a:endParaRPr sz="9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4°                                                2.2411e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24.81</a:t>
            </a:r>
            <a:endParaRPr sz="1000">
              <a:solidFill>
                <a:schemeClr val="accent6"/>
              </a:solidFill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565050" y="2752200"/>
            <a:ext cx="6222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considered the various polynomial models previously shown and saw which was the one that minimized the SSR (hence also the </a:t>
            </a:r>
            <a:r>
              <a:rPr lang="it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standard deviation</a:t>
            </a: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between validation data and expected data.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13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3.1 Polynomial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14</a:t>
            </a:fld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body" idx="1"/>
          </p:nvPr>
        </p:nvSpPr>
        <p:spPr>
          <a:xfrm>
            <a:off x="2270425" y="4217475"/>
            <a:ext cx="20046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Identification and Validation data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245" name="Google Shape;245;p26"/>
          <p:cNvSpPr txBox="1">
            <a:spLocks noGrp="1"/>
          </p:cNvSpPr>
          <p:nvPr>
            <p:ph type="body" idx="1"/>
          </p:nvPr>
        </p:nvSpPr>
        <p:spPr>
          <a:xfrm>
            <a:off x="5075858" y="4217475"/>
            <a:ext cx="33966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 dirty="0">
                <a:solidFill>
                  <a:schemeClr val="lt2"/>
                </a:solidFill>
              </a:rPr>
              <a:t>Best model for cross-validation</a:t>
            </a:r>
            <a:endParaRPr sz="820" dirty="0">
              <a:solidFill>
                <a:schemeClr val="lt2"/>
              </a:solidFill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425" y="1573302"/>
            <a:ext cx="3396600" cy="264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estPolynomialModelForCrossValidation.mp4" descr="bestPolynomialModelForCrossValidation.mp4">
            <a:hlinkClick r:id="" action="ppaction://media"/>
            <a:extLst>
              <a:ext uri="{FF2B5EF4-FFF2-40B4-BE49-F238E27FC236}">
                <a16:creationId xmlns:a16="http://schemas.microsoft.com/office/drawing/2014/main" id="{34FA752F-BAD2-A84B-93A9-4B1068F780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8175" y="1545636"/>
            <a:ext cx="3792818" cy="26995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1205850" y="1048350"/>
            <a:ext cx="6946800" cy="2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Multi-layer perceptron neural network characteristics:</a:t>
            </a:r>
            <a:endParaRPr sz="12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2 layer </a:t>
            </a:r>
            <a:r>
              <a:rPr lang="it" sz="1200"/>
              <a:t>MLP (1 hidden layer, 1 output layer)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Data division</a:t>
            </a:r>
            <a:r>
              <a:rPr lang="it" sz="1200"/>
              <a:t>: 1st year identification, 2nd year validation.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Activation function: </a:t>
            </a:r>
            <a:r>
              <a:rPr lang="it" sz="1200"/>
              <a:t> tanh(z)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Training algorithm:</a:t>
            </a:r>
            <a:r>
              <a:rPr lang="it" sz="1200"/>
              <a:t> </a:t>
            </a:r>
            <a:r>
              <a:rPr lang="it" sz="1200" u="sng">
                <a:solidFill>
                  <a:schemeClr val="hlink"/>
                </a:solidFill>
                <a:hlinkClick r:id="rId3"/>
              </a:rPr>
              <a:t>Bayesian-Regularization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Performance:</a:t>
            </a:r>
            <a:r>
              <a:rPr lang="it" sz="1200"/>
              <a:t> </a:t>
            </a:r>
            <a:r>
              <a:rPr lang="it" sz="1200" u="sng">
                <a:solidFill>
                  <a:schemeClr val="hlink"/>
                </a:solidFill>
                <a:hlinkClick r:id="rId4"/>
              </a:rPr>
              <a:t>MSE </a:t>
            </a:r>
            <a:r>
              <a:rPr lang="it" sz="1200"/>
              <a:t>minimization, consequently also SSR e SD</a:t>
            </a:r>
            <a:endParaRPr sz="1200"/>
          </a:p>
        </p:txBody>
      </p:sp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1205850" y="380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3.2 Neural network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631850" y="3284100"/>
            <a:ext cx="3177000" cy="1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Number of Neurons                SSR                        SD</a:t>
            </a:r>
            <a:endParaRPr sz="11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3                                      9.2184e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15.89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5                                      6.5197e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13.36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8                                      5.4082e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12.17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10                                     3.1955e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9.35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</a:t>
            </a: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12                                     2.9674e</a:t>
            </a:r>
            <a:r>
              <a:rPr lang="it" sz="10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9.10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15</a:t>
            </a:fld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955050" y="2945400"/>
            <a:ext cx="744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Here’s some results, in identification (left) and cross-validation (right), obtained </a:t>
            </a:r>
            <a:r>
              <a:rPr lang="it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modifying</a:t>
            </a: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it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neuron’s number</a:t>
            </a: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the hidden layer.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4572000" y="3284088"/>
            <a:ext cx="3698700" cy="1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Number of Neurons                SSR                        SD</a:t>
            </a:r>
            <a:endParaRPr sz="11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</a:t>
            </a: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3                                      2.4047e</a:t>
            </a:r>
            <a:r>
              <a:rPr lang="it" sz="10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25.66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5                                      2.5286e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26.32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8                                      2.6414e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26.90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10                                     2.7289e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27.34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12                                      2.6331e</a:t>
            </a:r>
            <a:r>
              <a:rPr lang="it" sz="10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26.86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 txBox="1">
            <a:spLocks noGrp="1"/>
          </p:cNvSpPr>
          <p:nvPr>
            <p:ph type="body" idx="1"/>
          </p:nvPr>
        </p:nvSpPr>
        <p:spPr>
          <a:xfrm>
            <a:off x="2131300" y="4805600"/>
            <a:ext cx="14289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Identification results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259" name="Google Shape;259;p27"/>
          <p:cNvSpPr txBox="1">
            <a:spLocks noGrp="1"/>
          </p:cNvSpPr>
          <p:nvPr>
            <p:ph type="body" idx="1"/>
          </p:nvPr>
        </p:nvSpPr>
        <p:spPr>
          <a:xfrm>
            <a:off x="6536125" y="4805600"/>
            <a:ext cx="14289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Cross-validation results</a:t>
            </a:r>
            <a:endParaRPr sz="820"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title"/>
          </p:nvPr>
        </p:nvSpPr>
        <p:spPr>
          <a:xfrm>
            <a:off x="1205850" y="380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3.2 Neural network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65" name="Google Shape;2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16</a:t>
            </a:fld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body" idx="1"/>
          </p:nvPr>
        </p:nvSpPr>
        <p:spPr>
          <a:xfrm>
            <a:off x="834741" y="3263154"/>
            <a:ext cx="33966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 dirty="0">
                <a:solidFill>
                  <a:schemeClr val="lt2"/>
                </a:solidFill>
              </a:rPr>
              <a:t>Neural network architecture</a:t>
            </a:r>
            <a:endParaRPr sz="820" dirty="0">
              <a:solidFill>
                <a:schemeClr val="lt2"/>
              </a:solidFill>
            </a:endParaRPr>
          </a:p>
        </p:txBody>
      </p:sp>
      <p:sp>
        <p:nvSpPr>
          <p:cNvPr id="267" name="Google Shape;267;p28"/>
          <p:cNvSpPr txBox="1">
            <a:spLocks noGrp="1"/>
          </p:cNvSpPr>
          <p:nvPr>
            <p:ph type="body" idx="1"/>
          </p:nvPr>
        </p:nvSpPr>
        <p:spPr>
          <a:xfrm>
            <a:off x="6079050" y="4174713"/>
            <a:ext cx="23934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 dirty="0">
                <a:solidFill>
                  <a:schemeClr val="lt2"/>
                </a:solidFill>
              </a:rPr>
              <a:t>Real gas consumption VS nn model</a:t>
            </a:r>
            <a:endParaRPr sz="820" dirty="0">
              <a:solidFill>
                <a:schemeClr val="lt2"/>
              </a:solidFill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00" y="2158126"/>
            <a:ext cx="3761741" cy="110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nnGasConsumptionIdentification.mp4" descr="nnGasConsumptionIdentification.mp4">
            <a:hlinkClick r:id="" action="ppaction://media"/>
            <a:extLst>
              <a:ext uri="{FF2B5EF4-FFF2-40B4-BE49-F238E27FC236}">
                <a16:creationId xmlns:a16="http://schemas.microsoft.com/office/drawing/2014/main" id="{3DCA51F3-C613-334F-9C61-BA5C60210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4967" y="1294800"/>
            <a:ext cx="3837484" cy="287991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body" idx="1"/>
          </p:nvPr>
        </p:nvSpPr>
        <p:spPr>
          <a:xfrm>
            <a:off x="1180150" y="1150475"/>
            <a:ext cx="7142100" cy="2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it" sz="1200"/>
              <a:t>This identification method follows the same methodology of the polynomial regression (using harmonics instead of polynomials, according to </a:t>
            </a:r>
            <a:r>
              <a:rPr lang="it" sz="1200" b="1"/>
              <a:t>Fourier series theory</a:t>
            </a:r>
            <a:r>
              <a:rPr lang="it" sz="1200"/>
              <a:t>).</a:t>
            </a:r>
            <a:endParaRPr sz="1200"/>
          </a:p>
          <a:p>
            <a:pPr marL="0" marR="1016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/>
              <a:t>The </a:t>
            </a:r>
            <a:r>
              <a:rPr lang="it" sz="1200" b="1"/>
              <a:t>division of the data and the initial observations are the same</a:t>
            </a:r>
            <a:r>
              <a:rPr lang="it" sz="1200"/>
              <a:t> we discussed in polynomial regression (first year data identification, second year cross-validation).</a:t>
            </a:r>
            <a:endParaRPr sz="1200"/>
          </a:p>
          <a:p>
            <a:pPr marL="0" marR="1016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/>
              <a:t>We'll use another time:</a:t>
            </a:r>
            <a:endParaRPr sz="1200"/>
          </a:p>
          <a:p>
            <a:pPr marL="457200" marR="101600" lvl="0" indent="-304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SSR, objective/subjective criteria</a:t>
            </a:r>
            <a:r>
              <a:rPr lang="it" sz="1200"/>
              <a:t>, to compare different identified models;</a:t>
            </a:r>
            <a:endParaRPr sz="1200"/>
          </a:p>
          <a:p>
            <a:pPr marL="457200" marR="1016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Cross-validation,</a:t>
            </a:r>
            <a:r>
              <a:rPr lang="it" sz="1200"/>
              <a:t> to understand which is the best model.</a:t>
            </a:r>
            <a:endParaRPr sz="1200"/>
          </a:p>
          <a:p>
            <a:pPr marL="0" marR="101600" lvl="0" indent="0" algn="l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it" sz="1200"/>
              <a:t>We won’t start using constant model, but first degree harmonic, because gas consumption </a:t>
            </a:r>
            <a:r>
              <a:rPr lang="it" sz="1200" b="1"/>
              <a:t>trend isn’t constant.</a:t>
            </a:r>
            <a:r>
              <a:rPr lang="it" sz="9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/>
          </a:p>
        </p:txBody>
      </p:sp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1180100" y="4067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3.3 Harmonic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76" name="Google Shape;27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17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1180100" y="4067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3.3 Harmonic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18</a:t>
            </a:fld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3084200" y="891725"/>
            <a:ext cx="1815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Plot (Different harmonic models)</a:t>
            </a:r>
            <a:endParaRPr sz="820">
              <a:solidFill>
                <a:schemeClr val="lt2"/>
              </a:solidFill>
            </a:endParaRPr>
          </a:p>
        </p:txBody>
      </p:sp>
      <p:pic>
        <p:nvPicPr>
          <p:cNvPr id="2" name="1stDegreeHarmonicModel.mp4" descr="1stDegreeHarmonicModel.mp4">
            <a:hlinkClick r:id="" action="ppaction://media"/>
            <a:extLst>
              <a:ext uri="{FF2B5EF4-FFF2-40B4-BE49-F238E27FC236}">
                <a16:creationId xmlns:a16="http://schemas.microsoft.com/office/drawing/2014/main" id="{6E6814F4-17E7-F240-B8D5-625C27844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51480" y="1162025"/>
            <a:ext cx="2577454" cy="1923473"/>
          </a:xfrm>
          <a:prstGeom prst="rect">
            <a:avLst/>
          </a:prstGeom>
        </p:spPr>
      </p:pic>
      <p:pic>
        <p:nvPicPr>
          <p:cNvPr id="3" name="2ndDegreeHarmonicModel.mp4" descr="2ndDegreeHarmonicModel.mp4">
            <a:hlinkClick r:id="" action="ppaction://media"/>
            <a:extLst>
              <a:ext uri="{FF2B5EF4-FFF2-40B4-BE49-F238E27FC236}">
                <a16:creationId xmlns:a16="http://schemas.microsoft.com/office/drawing/2014/main" id="{305AF5BC-6F7A-EC46-9A31-2FD6F803D1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992136" y="1162025"/>
            <a:ext cx="2606307" cy="1923473"/>
          </a:xfrm>
          <a:prstGeom prst="rect">
            <a:avLst/>
          </a:prstGeom>
        </p:spPr>
      </p:pic>
      <p:pic>
        <p:nvPicPr>
          <p:cNvPr id="4" name="3rdDegreeHarmonicModel.mp4" descr="3rdDegreeHarmonicModel.mp4">
            <a:hlinkClick r:id="" action="ppaction://media"/>
            <a:extLst>
              <a:ext uri="{FF2B5EF4-FFF2-40B4-BE49-F238E27FC236}">
                <a16:creationId xmlns:a16="http://schemas.microsoft.com/office/drawing/2014/main" id="{1D3F1C76-1189-8143-9B96-89152480A4C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51480" y="3104200"/>
            <a:ext cx="2577454" cy="1952617"/>
          </a:xfrm>
          <a:prstGeom prst="rect">
            <a:avLst/>
          </a:prstGeom>
        </p:spPr>
      </p:pic>
      <p:pic>
        <p:nvPicPr>
          <p:cNvPr id="5" name="4thDegreeHarmonicModel.mp4" descr="4thDegreeHarmonicModel.mp4">
            <a:hlinkClick r:id="" action="ppaction://media"/>
            <a:extLst>
              <a:ext uri="{FF2B5EF4-FFF2-40B4-BE49-F238E27FC236}">
                <a16:creationId xmlns:a16="http://schemas.microsoft.com/office/drawing/2014/main" id="{F8B75C90-C545-D341-B06A-5390A6910FC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91917" y="3104200"/>
            <a:ext cx="2606743" cy="195261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1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3.3 Harmonic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19</a:t>
            </a:fld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1"/>
          </p:nvPr>
        </p:nvSpPr>
        <p:spPr>
          <a:xfrm>
            <a:off x="1297500" y="921025"/>
            <a:ext cx="52503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/>
              <a:t>Harmonic models results, identification</a:t>
            </a:r>
            <a:endParaRPr sz="12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 i="1"/>
              <a:t>Cross-validation:</a:t>
            </a:r>
            <a:endParaRPr sz="12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 i="1"/>
              <a:t>Harmonic models results, cross-validation: </a:t>
            </a:r>
            <a:endParaRPr sz="1200" i="1"/>
          </a:p>
        </p:txBody>
      </p:sp>
      <p:sp>
        <p:nvSpPr>
          <p:cNvPr id="295" name="Google Shape;295;p31"/>
          <p:cNvSpPr txBox="1"/>
          <p:nvPr/>
        </p:nvSpPr>
        <p:spPr>
          <a:xfrm>
            <a:off x="1565050" y="1203500"/>
            <a:ext cx="5067000" cy="1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Harmonic  model degree:         SSR_Identification        TEST F         AIC           FPE            MDL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1°                                                      2.3475e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/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12.39        2.4127e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12.45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2°                                                      1.9969e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344.5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12.25        2.0979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12.35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3°                                                      1.0416e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24.64           11.62        1.1185e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11.76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4°                                   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8.8673e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87.96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11.49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9.7736e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11.67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1760725" y="3668750"/>
            <a:ext cx="3396600" cy="1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Harmonic  model degree:         SSR_Validation            SD  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	      1°                                                2.8801e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28.09</a:t>
            </a:r>
            <a:endParaRPr sz="10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2°                                                1.9169e</a:t>
            </a:r>
            <a:r>
              <a:rPr lang="it" sz="900" b="1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22.91</a:t>
            </a:r>
            <a:endParaRPr sz="900"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3°                                                2.0297e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23.58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       4°                                                2.1635e</a:t>
            </a:r>
            <a:r>
              <a:rPr lang="it" sz="900" baseline="30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lang="it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                   24.34</a:t>
            </a:r>
            <a:endParaRPr sz="1000">
              <a:solidFill>
                <a:schemeClr val="accent6"/>
              </a:solidFill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1565050" y="2752200"/>
            <a:ext cx="6522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considered the various polynomial models previously shown and saw which was the one that minimized the SSR (hence also the </a:t>
            </a:r>
            <a:r>
              <a:rPr lang="it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standard deviation</a:t>
            </a: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between validation data and expected data.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 b="1">
                <a:solidFill>
                  <a:schemeClr val="accent2"/>
                </a:solidFill>
              </a:rPr>
              <a:t>ROADMAP</a:t>
            </a:r>
            <a:endParaRPr sz="3400" b="1">
              <a:solidFill>
                <a:schemeClr val="accent2"/>
              </a:solidFill>
            </a:endParaRPr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3952800" cy="3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Introduction</a:t>
            </a:r>
            <a:endParaRPr sz="1239" b="1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Process visualization</a:t>
            </a:r>
            <a:endParaRPr sz="1239" b="1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Plotting 2D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Spectral analysis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Plotting 3D</a:t>
            </a:r>
            <a:endParaRPr sz="1239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Model identification</a:t>
            </a:r>
            <a:endParaRPr sz="1239" b="1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Polynomial regression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Neural network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Harmonic regression</a:t>
            </a:r>
            <a:endParaRPr sz="1239"/>
          </a:p>
          <a:p>
            <a:pPr marL="914400" lvl="1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/>
              <a:t>Compare different models</a:t>
            </a:r>
            <a:endParaRPr sz="1239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Prediction function</a:t>
            </a:r>
            <a:endParaRPr sz="1239" b="1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AutoNum type="arabicPeriod"/>
            </a:pPr>
            <a:r>
              <a:rPr lang="it" sz="1239" b="1"/>
              <a:t>Link to our project repository </a:t>
            </a:r>
            <a:r>
              <a:rPr lang="it" sz="1239"/>
              <a:t>(GitHub)</a:t>
            </a:r>
            <a:endParaRPr sz="1239"/>
          </a:p>
          <a:p>
            <a:pPr marL="457200" lvl="0" indent="-307312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AutoNum type="arabicPeriod"/>
            </a:pPr>
            <a:r>
              <a:rPr lang="it" sz="1239" b="1"/>
              <a:t>Conclusion</a:t>
            </a:r>
            <a:endParaRPr sz="1239" b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620"/>
          </a:p>
        </p:txBody>
      </p:sp>
      <p:sp>
        <p:nvSpPr>
          <p:cNvPr id="144" name="Google Shape;14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3.3 Harmonic regression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20</a:t>
            </a:fld>
            <a:endParaRPr/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325" y="1177708"/>
            <a:ext cx="3317750" cy="258279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6012541" y="3760500"/>
            <a:ext cx="22629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 dirty="0">
                <a:solidFill>
                  <a:schemeClr val="lt2"/>
                </a:solidFill>
              </a:rPr>
              <a:t>Best model for cross-validation</a:t>
            </a:r>
            <a:endParaRPr sz="820" dirty="0">
              <a:solidFill>
                <a:schemeClr val="lt2"/>
              </a:solidFill>
            </a:endParaRPr>
          </a:p>
        </p:txBody>
      </p:sp>
      <p:sp>
        <p:nvSpPr>
          <p:cNvPr id="306" name="Google Shape;306;p32"/>
          <p:cNvSpPr txBox="1">
            <a:spLocks noGrp="1"/>
          </p:cNvSpPr>
          <p:nvPr>
            <p:ph type="body" idx="1"/>
          </p:nvPr>
        </p:nvSpPr>
        <p:spPr>
          <a:xfrm>
            <a:off x="2443475" y="3760500"/>
            <a:ext cx="20046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Identification and Validation data</a:t>
            </a:r>
            <a:endParaRPr sz="820">
              <a:solidFill>
                <a:schemeClr val="lt2"/>
              </a:solidFill>
            </a:endParaRPr>
          </a:p>
        </p:txBody>
      </p:sp>
      <p:pic>
        <p:nvPicPr>
          <p:cNvPr id="2" name="bestModelForCross-validation.mp4" descr="bestModelForCross-validation.mp4">
            <a:hlinkClick r:id="" action="ppaction://media"/>
            <a:extLst>
              <a:ext uri="{FF2B5EF4-FFF2-40B4-BE49-F238E27FC236}">
                <a16:creationId xmlns:a16="http://schemas.microsoft.com/office/drawing/2014/main" id="{22EACB14-88B5-8F4B-94C7-EBF41CB9A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4200" y="1088589"/>
            <a:ext cx="3540282" cy="267191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body" idx="1"/>
          </p:nvPr>
        </p:nvSpPr>
        <p:spPr>
          <a:xfrm>
            <a:off x="1297500" y="1071875"/>
            <a:ext cx="70389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101600" lvl="0" indent="0" algn="l" rtl="0">
              <a:lnSpc>
                <a:spcPct val="150000"/>
              </a:lnSpc>
              <a:spcBef>
                <a:spcPts val="200"/>
              </a:spcBef>
              <a:spcAft>
                <a:spcPts val="700"/>
              </a:spcAft>
              <a:buNone/>
            </a:pPr>
            <a:r>
              <a:rPr lang="it" sz="1200"/>
              <a:t>In order to decide which model is better we compare them using two figures of merit: SSR and standard deviation.</a:t>
            </a:r>
            <a:endParaRPr sz="1200"/>
          </a:p>
        </p:txBody>
      </p:sp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3.4 Compare different models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314" name="Google Shape;314;p33"/>
          <p:cNvSpPr txBox="1">
            <a:spLocks noGrp="1"/>
          </p:cNvSpPr>
          <p:nvPr>
            <p:ph type="body" idx="1"/>
          </p:nvPr>
        </p:nvSpPr>
        <p:spPr>
          <a:xfrm>
            <a:off x="2604125" y="3557825"/>
            <a:ext cx="35283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1020">
                <a:solidFill>
                  <a:schemeClr val="lt2"/>
                </a:solidFill>
              </a:rPr>
              <a:t>Comparison between different models, in validation</a:t>
            </a:r>
            <a:endParaRPr sz="1020">
              <a:solidFill>
                <a:schemeClr val="lt2"/>
              </a:solidFill>
            </a:endParaRPr>
          </a:p>
        </p:txBody>
      </p:sp>
      <p:sp>
        <p:nvSpPr>
          <p:cNvPr id="315" name="Google Shape;315;p33"/>
          <p:cNvSpPr txBox="1">
            <a:spLocks noGrp="1"/>
          </p:cNvSpPr>
          <p:nvPr>
            <p:ph type="body" idx="1"/>
          </p:nvPr>
        </p:nvSpPr>
        <p:spPr>
          <a:xfrm>
            <a:off x="2485125" y="2180825"/>
            <a:ext cx="3528300" cy="1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it" sz="1120" b="1">
                <a:solidFill>
                  <a:schemeClr val="accent6"/>
                </a:solidFill>
              </a:rPr>
              <a:t>Identification Method                   SSR                     SD     </a:t>
            </a:r>
            <a:endParaRPr sz="112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it" sz="1020">
                <a:solidFill>
                  <a:schemeClr val="accent6"/>
                </a:solidFill>
              </a:rPr>
              <a:t>     Polynomial model                         </a:t>
            </a:r>
            <a:r>
              <a:rPr lang="it" sz="900">
                <a:solidFill>
                  <a:schemeClr val="accent6"/>
                </a:solidFill>
              </a:rPr>
              <a:t>1.9883e</a:t>
            </a:r>
            <a:r>
              <a:rPr lang="it" sz="900" baseline="30000">
                <a:solidFill>
                  <a:schemeClr val="accent6"/>
                </a:solidFill>
              </a:rPr>
              <a:t>5  </a:t>
            </a:r>
            <a:r>
              <a:rPr lang="it" sz="900">
                <a:solidFill>
                  <a:schemeClr val="accent6"/>
                </a:solidFill>
              </a:rPr>
              <a:t>                   23.37</a:t>
            </a:r>
            <a:endParaRPr sz="112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it" sz="1020">
                <a:solidFill>
                  <a:schemeClr val="accent6"/>
                </a:solidFill>
              </a:rPr>
              <a:t>       Neural network                            </a:t>
            </a:r>
            <a:r>
              <a:rPr lang="it" sz="1000">
                <a:solidFill>
                  <a:schemeClr val="accent6"/>
                </a:solidFill>
              </a:rPr>
              <a:t>2.4047e</a:t>
            </a:r>
            <a:r>
              <a:rPr lang="it" sz="1000" baseline="30000">
                <a:solidFill>
                  <a:schemeClr val="accent6"/>
                </a:solidFill>
              </a:rPr>
              <a:t>5</a:t>
            </a:r>
            <a:r>
              <a:rPr lang="it" sz="1000">
                <a:solidFill>
                  <a:schemeClr val="accent6"/>
                </a:solidFill>
              </a:rPr>
              <a:t>                25.66</a:t>
            </a:r>
            <a:endParaRPr sz="9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it" sz="1020">
                <a:solidFill>
                  <a:schemeClr val="accent6"/>
                </a:solidFill>
              </a:rPr>
              <a:t>   Harmonic regression                    </a:t>
            </a:r>
            <a:r>
              <a:rPr lang="it" sz="900" b="1">
                <a:solidFill>
                  <a:schemeClr val="accent6"/>
                </a:solidFill>
              </a:rPr>
              <a:t>1.9169e</a:t>
            </a:r>
            <a:r>
              <a:rPr lang="it" sz="900" b="1" baseline="30000">
                <a:solidFill>
                  <a:schemeClr val="accent6"/>
                </a:solidFill>
              </a:rPr>
              <a:t>5  </a:t>
            </a:r>
            <a:r>
              <a:rPr lang="it" sz="900" b="1">
                <a:solidFill>
                  <a:schemeClr val="accent6"/>
                </a:solidFill>
              </a:rPr>
              <a:t>                   22.91</a:t>
            </a:r>
            <a:endParaRPr sz="9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900">
              <a:solidFill>
                <a:schemeClr val="accent6"/>
              </a:solidFill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21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3.4 Compare different models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1"/>
          </p:nvPr>
        </p:nvSpPr>
        <p:spPr>
          <a:xfrm>
            <a:off x="1102063" y="793556"/>
            <a:ext cx="25179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1020" dirty="0">
                <a:solidFill>
                  <a:schemeClr val="lt2"/>
                </a:solidFill>
              </a:rPr>
              <a:t>Different models graphs</a:t>
            </a:r>
            <a:endParaRPr sz="1020" dirty="0">
              <a:solidFill>
                <a:schemeClr val="lt2"/>
              </a:solidFill>
            </a:endParaRPr>
          </a:p>
        </p:txBody>
      </p:sp>
      <p:sp>
        <p:nvSpPr>
          <p:cNvPr id="323" name="Google Shape;32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22</a:t>
            </a:fld>
            <a:endParaRPr/>
          </a:p>
        </p:txBody>
      </p:sp>
      <p:pic>
        <p:nvPicPr>
          <p:cNvPr id="2" name="bestModelForCross-validation.mp4" descr="bestModelForCross-validation.mp4">
            <a:hlinkClick r:id="" action="ppaction://media"/>
            <a:extLst>
              <a:ext uri="{FF2B5EF4-FFF2-40B4-BE49-F238E27FC236}">
                <a16:creationId xmlns:a16="http://schemas.microsoft.com/office/drawing/2014/main" id="{F5C2809A-BBB5-414A-A6DC-BB7FF3B7F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88424" y="1624371"/>
            <a:ext cx="3216669" cy="2427675"/>
          </a:xfrm>
          <a:prstGeom prst="rect">
            <a:avLst/>
          </a:prstGeom>
        </p:spPr>
      </p:pic>
      <p:pic>
        <p:nvPicPr>
          <p:cNvPr id="3" name="nnGasConsumptionIdentification.mp4" descr="nnGasConsumptionIdentification.mp4">
            <a:hlinkClick r:id="" action="ppaction://media"/>
            <a:extLst>
              <a:ext uri="{FF2B5EF4-FFF2-40B4-BE49-F238E27FC236}">
                <a16:creationId xmlns:a16="http://schemas.microsoft.com/office/drawing/2014/main" id="{0E9034C8-0A32-6F4E-8A4B-996351408E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97500" y="3046535"/>
            <a:ext cx="2517900" cy="1889606"/>
          </a:xfrm>
          <a:prstGeom prst="rect">
            <a:avLst/>
          </a:prstGeom>
        </p:spPr>
      </p:pic>
      <p:pic>
        <p:nvPicPr>
          <p:cNvPr id="4" name="bestPolynomialModelForCrossValidation.mp4" descr="bestPolynomialModelForCrossValidation.mp4">
            <a:hlinkClick r:id="" action="ppaction://media"/>
            <a:extLst>
              <a:ext uri="{FF2B5EF4-FFF2-40B4-BE49-F238E27FC236}">
                <a16:creationId xmlns:a16="http://schemas.microsoft.com/office/drawing/2014/main" id="{D73A3C7B-8D8D-B74B-A785-A1EC0E38750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97500" y="1151881"/>
            <a:ext cx="2538314" cy="18066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A85871-043E-D64B-B684-90D4D908245F}"/>
              </a:ext>
            </a:extLst>
          </p:cNvPr>
          <p:cNvSpPr txBox="1"/>
          <p:nvPr/>
        </p:nvSpPr>
        <p:spPr>
          <a:xfrm>
            <a:off x="6435145" y="1408927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rgbClr val="FF0000"/>
                </a:solidFill>
              </a:rPr>
              <a:t>Best </a:t>
            </a:r>
            <a:r>
              <a:rPr lang="it-IT" sz="800" i="1" dirty="0" err="1">
                <a:solidFill>
                  <a:srgbClr val="FF0000"/>
                </a:solidFill>
              </a:rPr>
              <a:t>harmonic</a:t>
            </a:r>
            <a:r>
              <a:rPr lang="it-IT" sz="800" i="1" dirty="0">
                <a:solidFill>
                  <a:srgbClr val="FF0000"/>
                </a:solidFill>
              </a:rPr>
              <a:t> model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5CADA1-1FB4-8A43-9E24-A730C5586651}"/>
              </a:ext>
            </a:extLst>
          </p:cNvPr>
          <p:cNvSpPr txBox="1"/>
          <p:nvPr/>
        </p:nvSpPr>
        <p:spPr>
          <a:xfrm>
            <a:off x="3815400" y="4720697"/>
            <a:ext cx="1186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 err="1">
                <a:solidFill>
                  <a:srgbClr val="FF0000"/>
                </a:solidFill>
              </a:rPr>
              <a:t>Neural</a:t>
            </a:r>
            <a:r>
              <a:rPr lang="it-IT" sz="800" i="1" dirty="0">
                <a:solidFill>
                  <a:srgbClr val="FF0000"/>
                </a:solidFill>
              </a:rPr>
              <a:t> network model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3D85731-961E-FF4E-A214-D8536C6241F2}"/>
              </a:ext>
            </a:extLst>
          </p:cNvPr>
          <p:cNvSpPr txBox="1"/>
          <p:nvPr/>
        </p:nvSpPr>
        <p:spPr>
          <a:xfrm>
            <a:off x="3797766" y="1127622"/>
            <a:ext cx="12218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rgbClr val="FF0000"/>
                </a:solidFill>
              </a:rPr>
              <a:t>Best </a:t>
            </a:r>
            <a:r>
              <a:rPr lang="it-IT" sz="800" i="1" dirty="0" err="1">
                <a:solidFill>
                  <a:srgbClr val="FF0000"/>
                </a:solidFill>
              </a:rPr>
              <a:t>polynomial</a:t>
            </a:r>
            <a:r>
              <a:rPr lang="it-IT" sz="800" i="1" dirty="0">
                <a:solidFill>
                  <a:srgbClr val="FF0000"/>
                </a:solidFill>
              </a:rPr>
              <a:t> model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4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body" idx="1"/>
          </p:nvPr>
        </p:nvSpPr>
        <p:spPr>
          <a:xfrm>
            <a:off x="1191725" y="1216450"/>
            <a:ext cx="6948000" cy="16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Once identified best model for our dataset, in our case the 2nd degree harmonic model, a prediction function which </a:t>
            </a:r>
            <a:r>
              <a:rPr lang="it" b="1"/>
              <a:t>forecasts gas consumption depending on two parameters</a:t>
            </a:r>
            <a:r>
              <a:rPr lang="it"/>
              <a:t> (days of the week and day of the year) has been written.</a:t>
            </a:r>
            <a:br>
              <a:rPr lang="it"/>
            </a:br>
            <a:br>
              <a:rPr lang="it"/>
            </a:br>
            <a:r>
              <a:rPr lang="it"/>
              <a:t>You can also </a:t>
            </a:r>
            <a:r>
              <a:rPr lang="it" b="1"/>
              <a:t>change manually</a:t>
            </a:r>
            <a:r>
              <a:rPr lang="it"/>
              <a:t>, via numerical slider, the </a:t>
            </a:r>
            <a:r>
              <a:rPr lang="it" b="1"/>
              <a:t>value of those parameters</a:t>
            </a:r>
            <a:r>
              <a:rPr lang="it"/>
              <a:t> in order to see how the gas consumption prediction changes.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4. Prediction function</a:t>
            </a: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331" name="Google Shape;3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23</a:t>
            </a:fld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843650"/>
            <a:ext cx="5660001" cy="15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5869"/>
              <a:buNone/>
            </a:pPr>
            <a:r>
              <a:rPr lang="it" sz="2760" b="1">
                <a:solidFill>
                  <a:schemeClr val="accent2"/>
                </a:solidFill>
              </a:rPr>
              <a:t>5. Link to our repository project (GitHub)</a:t>
            </a:r>
            <a:endParaRPr sz="1860"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/>
              <a:t>Here’s our </a:t>
            </a:r>
            <a:r>
              <a:rPr lang="it" sz="1200" b="1" dirty="0"/>
              <a:t>full project repository</a:t>
            </a:r>
            <a:r>
              <a:rPr lang="it" sz="1200" dirty="0"/>
              <a:t>:			</a:t>
            </a:r>
            <a:r>
              <a:rPr lang="it" sz="1200" u="sng" dirty="0">
                <a:solidFill>
                  <a:schemeClr val="hlink"/>
                </a:solidFill>
                <a:hlinkClick r:id="rId3"/>
              </a:rPr>
              <a:t>LINK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 dirty="0"/>
              <a:t>If you want to see only the </a:t>
            </a:r>
            <a:r>
              <a:rPr lang="it" sz="1200" b="1" dirty="0"/>
              <a:t>live script</a:t>
            </a:r>
            <a:r>
              <a:rPr lang="it" sz="1200" dirty="0"/>
              <a:t>, here’s the link:		</a:t>
            </a:r>
            <a:r>
              <a:rPr lang="it" sz="1200" u="sng" dirty="0">
                <a:solidFill>
                  <a:schemeClr val="hlink"/>
                </a:solidFill>
                <a:hlinkClick r:id="rId4"/>
              </a:rPr>
              <a:t>LINK</a:t>
            </a:r>
            <a:endParaRPr sz="1200"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it" sz="2993" b="1">
                <a:solidFill>
                  <a:schemeClr val="accent2"/>
                </a:solidFill>
              </a:rPr>
              <a:t>6. Conclusion</a:t>
            </a:r>
            <a:endParaRPr sz="2300"/>
          </a:p>
        </p:txBody>
      </p:sp>
      <p:sp>
        <p:nvSpPr>
          <p:cNvPr id="345" name="Google Shape;345;p37"/>
          <p:cNvSpPr txBox="1">
            <a:spLocks noGrp="1"/>
          </p:cNvSpPr>
          <p:nvPr>
            <p:ph type="body" idx="1"/>
          </p:nvPr>
        </p:nvSpPr>
        <p:spPr>
          <a:xfrm>
            <a:off x="1297500" y="1147825"/>
            <a:ext cx="6803100" cy="3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10160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it" sz="1200"/>
              <a:t>Note that the best model was built on the basis of the data in our possession. If you want to predict the gas consumption in an </a:t>
            </a:r>
            <a:r>
              <a:rPr lang="it" sz="1200" b="1"/>
              <a:t>“abnormal situations”</a:t>
            </a:r>
            <a:r>
              <a:rPr lang="it" sz="1200"/>
              <a:t>, you have to consider that the forecast might be very different from what really happens.</a:t>
            </a: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/>
              <a:t> </a:t>
            </a: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/>
              <a:t>The identification of models is a really </a:t>
            </a:r>
            <a:r>
              <a:rPr lang="it" sz="1200" b="1"/>
              <a:t>useful “tool”</a:t>
            </a:r>
            <a:r>
              <a:rPr lang="it" sz="1200"/>
              <a:t>, which allows you to make </a:t>
            </a:r>
            <a:r>
              <a:rPr lang="it" sz="1200" b="1"/>
              <a:t>predictions built on data</a:t>
            </a:r>
            <a:r>
              <a:rPr lang="it" sz="1200"/>
              <a:t> in possession of any process that you are considering.</a:t>
            </a: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 b="1"/>
              <a:t>Myriad of other applications </a:t>
            </a:r>
            <a:r>
              <a:rPr lang="it" sz="1200"/>
              <a:t>of this theory. </a:t>
            </a: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2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it" sz="1200"/>
              <a:t>Important component, among other things, in the </a:t>
            </a:r>
            <a:r>
              <a:rPr lang="it" sz="1200" b="1"/>
              <a:t>"decision making"</a:t>
            </a:r>
            <a:r>
              <a:rPr lang="it" sz="1200"/>
              <a:t> process.</a:t>
            </a:r>
            <a:endParaRPr sz="120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34677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 b="1">
                <a:solidFill>
                  <a:schemeClr val="lt2"/>
                </a:solidFill>
              </a:rPr>
              <a:t>Thanks for your time ! </a:t>
            </a:r>
            <a:endParaRPr sz="2900" b="1" i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297500" y="1408900"/>
            <a:ext cx="7038900" cy="29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 i="1">
                <a:solidFill>
                  <a:srgbClr val="6D9EEB"/>
                </a:solidFill>
              </a:rPr>
              <a:t>DATASET</a:t>
            </a:r>
            <a:endParaRPr sz="1400" b="1" i="1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Dataset which represent gas consumption in Italy, during two different years ( in function of day of the week and day of the year).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 i="1">
              <a:solidFill>
                <a:srgbClr val="6D9EEB"/>
              </a:solidFill>
            </a:endParaRPr>
          </a:p>
          <a:p>
            <a:pPr marL="0" lvl="0" indent="0" algn="l" rtl="0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b="1" i="1">
                <a:solidFill>
                  <a:srgbClr val="6D9EEB"/>
                </a:solidFill>
              </a:rPr>
              <a:t>AIMS</a:t>
            </a:r>
            <a:endParaRPr b="1" i="1">
              <a:solidFill>
                <a:srgbClr val="6D9EEB"/>
              </a:solidFill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it" sz="1200"/>
              <a:t>Identify a model which represent yearly trend, for long-term time-series forecast.</a:t>
            </a:r>
            <a:endParaRPr sz="1200"/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" sz="1200"/>
              <a:t>Write a function whose aim is predicting gas consumption once you put in, as parameters, the day of the week and the day of the year).</a:t>
            </a:r>
            <a:endParaRPr sz="12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it" sz="2784" b="1">
                <a:solidFill>
                  <a:schemeClr val="accent2"/>
                </a:solidFill>
              </a:rPr>
              <a:t>1. Introduction</a:t>
            </a:r>
            <a:endParaRPr sz="2784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84" b="1">
              <a:solidFill>
                <a:schemeClr val="accent2"/>
              </a:solidFill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it" sz="2784" b="1">
                <a:solidFill>
                  <a:schemeClr val="accent2"/>
                </a:solidFill>
              </a:rPr>
              <a:t>2. Process visualization</a:t>
            </a: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0160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it" sz="1200"/>
              <a:t>Before starting identifying the best model, it is useful to have some ideas on the process function characteristics, plotting it in three different ways: 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it" sz="1200" u="sng">
                <a:solidFill>
                  <a:schemeClr val="hlink"/>
                </a:solidFill>
                <a:hlinkClick r:id="rId3" action="ppaction://hlinksldjump"/>
              </a:rPr>
              <a:t>2D:</a:t>
            </a:r>
            <a:r>
              <a:rPr lang="it" sz="1200"/>
              <a:t>  Gas consumption in function of the day of the year;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u="sng">
                <a:solidFill>
                  <a:schemeClr val="hlink"/>
                </a:solidFill>
                <a:hlinkClick r:id="rId4" action="ppaction://hlinksldjump"/>
              </a:rPr>
              <a:t>Spectral analysis</a:t>
            </a:r>
            <a:r>
              <a:rPr lang="it" sz="1200"/>
              <a:t>: Allowing us to see what are the repetition that characterize our signal;</a:t>
            </a:r>
            <a:endParaRPr sz="12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200" u="sng">
                <a:solidFill>
                  <a:schemeClr val="hlink"/>
                </a:solidFill>
                <a:hlinkClick r:id="rId5" action="ppaction://hlinksldjump"/>
              </a:rPr>
              <a:t>3D</a:t>
            </a:r>
            <a:r>
              <a:rPr lang="it" sz="1200"/>
              <a:t>: Gas consumption in function of the day of the year, and the day of the week.</a:t>
            </a:r>
            <a:endParaRPr sz="1200"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1124225" y="1027375"/>
            <a:ext cx="6858900" cy="25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it" sz="1100"/>
              <a:t>Observations: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Gas consumption </a:t>
            </a:r>
            <a:r>
              <a:rPr lang="it" sz="1100" b="1"/>
              <a:t>decreases</a:t>
            </a:r>
            <a:r>
              <a:rPr lang="it" sz="1100"/>
              <a:t> in the </a:t>
            </a:r>
            <a:r>
              <a:rPr lang="it" sz="1100" b="1"/>
              <a:t>hottest months</a:t>
            </a:r>
            <a:r>
              <a:rPr lang="it" sz="1100"/>
              <a:t> of the year ;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During  </a:t>
            </a:r>
            <a:r>
              <a:rPr lang="it" sz="1100" b="1"/>
              <a:t>weekend</a:t>
            </a:r>
            <a:r>
              <a:rPr lang="it" sz="1100"/>
              <a:t> the gas consumption is </a:t>
            </a:r>
            <a:r>
              <a:rPr lang="it" sz="1100" b="1"/>
              <a:t>lower ;</a:t>
            </a:r>
            <a:endParaRPr sz="1100" b="1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b="1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Stationary</a:t>
            </a:r>
            <a:r>
              <a:rPr lang="it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process</a:t>
            </a:r>
            <a:r>
              <a:rPr lang="it" sz="1100"/>
              <a:t> ;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b="1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Discrete time</a:t>
            </a:r>
            <a:r>
              <a:rPr lang="it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process</a:t>
            </a:r>
            <a:r>
              <a:rPr lang="it" sz="1100"/>
              <a:t> ;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b="1" u="sng">
                <a:solidFill>
                  <a:schemeClr val="hlink"/>
                </a:solidFill>
                <a:hlinkClick r:id="rId5"/>
              </a:rPr>
              <a:t>Ergodic process</a:t>
            </a:r>
            <a:r>
              <a:rPr lang="it" sz="1100"/>
              <a:t>; </a:t>
            </a:r>
            <a:endParaRPr sz="1100"/>
          </a:p>
          <a:p>
            <a:pPr marL="457200" marR="1016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b="1" u="sng">
                <a:solidFill>
                  <a:schemeClr val="hlink"/>
                </a:solidFill>
                <a:hlinkClick r:id="rId6"/>
              </a:rPr>
              <a:t>Autocovariance function</a:t>
            </a:r>
            <a:r>
              <a:rPr lang="it" sz="1100" u="sng">
                <a:solidFill>
                  <a:schemeClr val="hlink"/>
                </a:solidFill>
                <a:hlinkClick r:id="rId6"/>
              </a:rPr>
              <a:t> </a:t>
            </a:r>
            <a:r>
              <a:rPr lang="it" sz="1100"/>
              <a:t> shows  some </a:t>
            </a:r>
            <a:r>
              <a:rPr lang="it" sz="1100" b="1"/>
              <a:t>kind of relationship</a:t>
            </a:r>
            <a:r>
              <a:rPr lang="it" sz="1100"/>
              <a:t> between first days of the year and last days of the year ;</a:t>
            </a:r>
            <a:endParaRPr sz="110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100"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2.1 Plotting 2D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5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2.1 Plotting 2D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854613" y="4316800"/>
            <a:ext cx="2163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Plot 2D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6040675" y="2301450"/>
            <a:ext cx="1428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2nd week of January trend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6</a:t>
            </a:fld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6021625" y="4724875"/>
            <a:ext cx="14661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Autocovariance first year</a:t>
            </a:r>
            <a:endParaRPr sz="820">
              <a:solidFill>
                <a:schemeClr val="lt2"/>
              </a:solidFill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50" y="1513100"/>
            <a:ext cx="3212176" cy="28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075" y="288825"/>
            <a:ext cx="2616601" cy="21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903" y="2690074"/>
            <a:ext cx="2616598" cy="20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1297500" y="1004175"/>
            <a:ext cx="7175100" cy="3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Another process visualization that allows to notice different signal characteristics, is relative to the </a:t>
            </a:r>
            <a:r>
              <a:rPr lang="it" sz="1100" b="1"/>
              <a:t>frequency domain</a:t>
            </a:r>
            <a:r>
              <a:rPr lang="it" sz="1100"/>
              <a:t>.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This domain can be very useful to understand and </a:t>
            </a:r>
            <a:r>
              <a:rPr lang="it" sz="1100" b="1"/>
              <a:t>highlight signal repetitions.</a:t>
            </a:r>
            <a:endParaRPr sz="1100" b="1"/>
          </a:p>
          <a:p>
            <a:pPr marL="0" marR="1016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The gas consumption of the two years was </a:t>
            </a:r>
            <a:r>
              <a:rPr lang="it" sz="1100" b="1"/>
              <a:t>chained</a:t>
            </a:r>
            <a:r>
              <a:rPr lang="it" sz="1100"/>
              <a:t>. </a:t>
            </a:r>
            <a:endParaRPr sz="1100"/>
          </a:p>
          <a:p>
            <a:pPr marL="0" marR="10160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100" b="1"/>
              <a:t>Important frequencies</a:t>
            </a:r>
            <a:r>
              <a:rPr lang="it" sz="1100"/>
              <a:t> in signal spectrum: 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0   </a:t>
            </a:r>
            <a:r>
              <a:rPr lang="it" sz="1100"/>
              <a:t>           mean gas consumption in both years;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2  </a:t>
            </a:r>
            <a:r>
              <a:rPr lang="it" sz="1100"/>
              <a:t>            yearly seasonality;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4</a:t>
            </a:r>
            <a:r>
              <a:rPr lang="it" sz="1100"/>
              <a:t>              semestral seasonality;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104</a:t>
            </a:r>
            <a:r>
              <a:rPr lang="it" sz="1100"/>
              <a:t>        weekly periodicity;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8  </a:t>
            </a:r>
            <a:r>
              <a:rPr lang="it" sz="1100"/>
              <a:t>            three-months seasonality;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209 </a:t>
            </a:r>
            <a:r>
              <a:rPr lang="it" sz="1100"/>
              <a:t>       four days periodicity;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 i="1"/>
              <a:t>Frequency in 313  </a:t>
            </a:r>
            <a:r>
              <a:rPr lang="it" sz="1100"/>
              <a:t>      two days periodicity.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100"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1297500" y="341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2.2 Spectral analysis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7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1297500" y="341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2.2 Spectral analysis</a:t>
            </a: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2487250" y="4172988"/>
            <a:ext cx="2163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Two years 2D trend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191" name="Google Shape;19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8</a:t>
            </a:fld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6564725" y="4173000"/>
            <a:ext cx="21630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Spectrum of our signal</a:t>
            </a:r>
            <a:endParaRPr sz="820">
              <a:solidFill>
                <a:schemeClr val="lt2"/>
              </a:solidFill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75" y="1542650"/>
            <a:ext cx="3893674" cy="26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900" y="1542650"/>
            <a:ext cx="3744826" cy="26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body" idx="1"/>
          </p:nvPr>
        </p:nvSpPr>
        <p:spPr>
          <a:xfrm>
            <a:off x="1724850" y="1163575"/>
            <a:ext cx="56943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For completeness we  show the 3D plot  of our process, depending on our two variables (day of year and day of the week)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100"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297500" y="38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84" b="1">
                <a:solidFill>
                  <a:schemeClr val="accent2"/>
                </a:solidFill>
              </a:rPr>
              <a:t>2.3 Plotting 3D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4542600" y="4663225"/>
            <a:ext cx="5487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it" sz="820">
                <a:solidFill>
                  <a:schemeClr val="lt2"/>
                </a:solidFill>
              </a:rPr>
              <a:t>Plot 3D</a:t>
            </a:r>
            <a:endParaRPr sz="820">
              <a:solidFill>
                <a:schemeClr val="lt2"/>
              </a:solidFill>
            </a:endParaRPr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9</a:t>
            </a:fld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850" y="1826275"/>
            <a:ext cx="3644199" cy="28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1404</Words>
  <Application>Microsoft Macintosh PowerPoint</Application>
  <PresentationFormat>Presentazione su schermo (16:9)</PresentationFormat>
  <Paragraphs>208</Paragraphs>
  <Slides>26</Slides>
  <Notes>26</Notes>
  <HiddenSlides>0</HiddenSlides>
  <MMClips>13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Oswald</vt:lpstr>
      <vt:lpstr>Montserrat</vt:lpstr>
      <vt:lpstr>Arial</vt:lpstr>
      <vt:lpstr>Lato</vt:lpstr>
      <vt:lpstr>Focus</vt:lpstr>
      <vt:lpstr>Long-term time-series forecasting Gas consumption</vt:lpstr>
      <vt:lpstr>ROADMAP</vt:lpstr>
      <vt:lpstr>1. Introduction </vt:lpstr>
      <vt:lpstr>2. Process visualization</vt:lpstr>
      <vt:lpstr>2.1 Plotting 2D</vt:lpstr>
      <vt:lpstr>2.1 Plotting 2D</vt:lpstr>
      <vt:lpstr>2.2 Spectral analysis</vt:lpstr>
      <vt:lpstr>2.2 Spectral analysis</vt:lpstr>
      <vt:lpstr>2.3 Plotting 3D</vt:lpstr>
      <vt:lpstr>3. Model identification</vt:lpstr>
      <vt:lpstr>3.1 Polynomial regression</vt:lpstr>
      <vt:lpstr>3.1 Polynomial regression</vt:lpstr>
      <vt:lpstr>3.1 Polynomial regression</vt:lpstr>
      <vt:lpstr>3.1 Polynomial regression</vt:lpstr>
      <vt:lpstr>3.2 Neural network</vt:lpstr>
      <vt:lpstr>3.2 Neural network</vt:lpstr>
      <vt:lpstr>3.3 Harmonic regression</vt:lpstr>
      <vt:lpstr>3.3 Harmonic regression</vt:lpstr>
      <vt:lpstr>3.3 Harmonic regression</vt:lpstr>
      <vt:lpstr>3.3 Harmonic regression</vt:lpstr>
      <vt:lpstr>3.4 Compare different models</vt:lpstr>
      <vt:lpstr>3.4 Compare different models</vt:lpstr>
      <vt:lpstr>4. Prediction function</vt:lpstr>
      <vt:lpstr>5. Link to our repository project (GitHub)</vt:lpstr>
      <vt:lpstr>6. Conclusion</vt:lpstr>
      <vt:lpstr>Thanks for your time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Long-term time-series forecasting Gas consumption</dc:title>
  <cp:lastModifiedBy>Francesco Amato</cp:lastModifiedBy>
  <cp:revision>3</cp:revision>
  <dcterms:modified xsi:type="dcterms:W3CDTF">2021-05-10T15:00:23Z</dcterms:modified>
</cp:coreProperties>
</file>